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83" r:id="rId4"/>
    <p:sldId id="277" r:id="rId5"/>
    <p:sldId id="278" r:id="rId6"/>
    <p:sldId id="279" r:id="rId7"/>
    <p:sldId id="280" r:id="rId8"/>
    <p:sldId id="281" r:id="rId9"/>
    <p:sldId id="282" r:id="rId10"/>
    <p:sldId id="284"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64" d="100"/>
          <a:sy n="64" d="100"/>
        </p:scale>
        <p:origin x="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151930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404343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50643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71963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184716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83757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A1EC286A-F375-45EC-A3A9-3E47608FFC37}" type="datetimeFigureOut">
              <a:rPr lang="fi-FI" smtClean="0"/>
              <a:t>31.8.2022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01555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1EC286A-F375-45EC-A3A9-3E47608FFC37}" type="datetimeFigureOut">
              <a:rPr lang="fi-FI" smtClean="0"/>
              <a:t>31.8.2022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18005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C286A-F375-45EC-A3A9-3E47608FFC37}" type="datetimeFigureOut">
              <a:rPr lang="fi-FI" smtClean="0"/>
              <a:t>31.8.2022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479422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21927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40341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C286A-F375-45EC-A3A9-3E47608FFC37}" type="datetimeFigureOut">
              <a:rPr lang="fi-FI" smtClean="0"/>
              <a:t>31.8.2022</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31157-6F48-4D9F-BD3D-49DC42F1F819}" type="slidenum">
              <a:rPr lang="fi-FI" smtClean="0"/>
              <a:t>‹#›</a:t>
            </a:fld>
            <a:endParaRPr lang="fi-FI"/>
          </a:p>
        </p:txBody>
      </p:sp>
    </p:spTree>
    <p:extLst>
      <p:ext uri="{BB962C8B-B14F-4D97-AF65-F5344CB8AC3E}">
        <p14:creationId xmlns:p14="http://schemas.microsoft.com/office/powerpoint/2010/main" val="2691731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mentum_pressi_vaaka_300dpi">
            <a:extLst>
              <a:ext uri="{FF2B5EF4-FFF2-40B4-BE49-F238E27FC236}">
                <a16:creationId xmlns:a16="http://schemas.microsoft.com/office/drawing/2014/main" id="{368C8BA8-4697-82B0-9785-381A76681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34" y="1101807"/>
            <a:ext cx="7080532" cy="4292436"/>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C3D98986-85C2-F972-B58F-9EFA576FF709}"/>
              </a:ext>
            </a:extLst>
          </p:cNvPr>
          <p:cNvSpPr txBox="1"/>
          <p:nvPr/>
        </p:nvSpPr>
        <p:spPr>
          <a:xfrm>
            <a:off x="1370976" y="5518822"/>
            <a:ext cx="9450045" cy="1415772"/>
          </a:xfrm>
          <a:prstGeom prst="rect">
            <a:avLst/>
          </a:prstGeom>
          <a:noFill/>
        </p:spPr>
        <p:txBody>
          <a:bodyPr wrap="square" rtlCol="0">
            <a:spAutoFit/>
          </a:bodyPr>
          <a:lstStyle/>
          <a:p>
            <a:pPr algn="ctr"/>
            <a:r>
              <a:rPr lang="fi-FI" sz="2400" b="1" dirty="0">
                <a:latin typeface="Bahnschrift" panose="020B0502040204020203" pitchFamily="34" charset="0"/>
              </a:rPr>
              <a:t>TAMPEREEN TYÖVÄEN TEATTERIN </a:t>
            </a:r>
          </a:p>
          <a:p>
            <a:pPr algn="ctr"/>
            <a:r>
              <a:rPr lang="fi-FI" sz="2400" b="1" dirty="0">
                <a:latin typeface="Bahnschrift" panose="020B0502040204020203" pitchFamily="34" charset="0"/>
              </a:rPr>
              <a:t>OPETUSMATERIAALI 2022-2023</a:t>
            </a:r>
          </a:p>
          <a:p>
            <a:pPr algn="ctr"/>
            <a:r>
              <a:rPr lang="fi-FI" sz="1400" dirty="0">
                <a:latin typeface="Bahnschrift" panose="020B0502040204020203" pitchFamily="34" charset="0"/>
              </a:rPr>
              <a:t>Hanna Suutela, FT</a:t>
            </a:r>
          </a:p>
          <a:p>
            <a:endParaRPr lang="fi-FI" sz="2400" b="1" dirty="0">
              <a:latin typeface="Bahnschrift" panose="020B0502040204020203" pitchFamily="34" charset="0"/>
            </a:endParaRPr>
          </a:p>
        </p:txBody>
      </p:sp>
      <p:pic>
        <p:nvPicPr>
          <p:cNvPr id="5" name="Kuva 4">
            <a:extLst>
              <a:ext uri="{FF2B5EF4-FFF2-40B4-BE49-F238E27FC236}">
                <a16:creationId xmlns:a16="http://schemas.microsoft.com/office/drawing/2014/main" id="{920ADBCE-37CD-606B-C34C-997444987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34" y="1101807"/>
            <a:ext cx="1319924" cy="1319924"/>
          </a:xfrm>
          <a:prstGeom prst="rect">
            <a:avLst/>
          </a:prstGeom>
        </p:spPr>
      </p:pic>
      <p:pic>
        <p:nvPicPr>
          <p:cNvPr id="4" name="Kuva 3">
            <a:extLst>
              <a:ext uri="{FF2B5EF4-FFF2-40B4-BE49-F238E27FC236}">
                <a16:creationId xmlns:a16="http://schemas.microsoft.com/office/drawing/2014/main" id="{6A5CBA41-BB4E-8325-0093-291A7FFC9E2A}"/>
              </a:ext>
            </a:extLst>
          </p:cNvPr>
          <p:cNvPicPr>
            <a:picLocks noChangeAspect="1"/>
          </p:cNvPicPr>
          <p:nvPr/>
        </p:nvPicPr>
        <p:blipFill>
          <a:blip r:embed="rId4"/>
          <a:stretch>
            <a:fillRect/>
          </a:stretch>
        </p:blipFill>
        <p:spPr>
          <a:xfrm>
            <a:off x="4300572" y="354293"/>
            <a:ext cx="3590855" cy="853514"/>
          </a:xfrm>
          <a:prstGeom prst="rect">
            <a:avLst/>
          </a:prstGeom>
        </p:spPr>
      </p:pic>
    </p:spTree>
    <p:extLst>
      <p:ext uri="{BB962C8B-B14F-4D97-AF65-F5344CB8AC3E}">
        <p14:creationId xmlns:p14="http://schemas.microsoft.com/office/powerpoint/2010/main" val="35065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9843" y="1208289"/>
            <a:ext cx="8286750" cy="1000125"/>
          </a:xfrm>
        </p:spPr>
        <p:txBody>
          <a:bodyPr>
            <a:normAutofit/>
          </a:bodyPr>
          <a:lstStyle/>
          <a:p>
            <a:r>
              <a:rPr lang="fi-FI" sz="3200" dirty="0">
                <a:latin typeface="Bahnschrift" panose="020B0502040204020203" pitchFamily="34" charset="0"/>
              </a:rPr>
              <a:t>SOMEOHJEET</a:t>
            </a:r>
          </a:p>
        </p:txBody>
      </p:sp>
      <p:sp>
        <p:nvSpPr>
          <p:cNvPr id="3" name="Subtitle 2"/>
          <p:cNvSpPr>
            <a:spLocks noGrp="1"/>
          </p:cNvSpPr>
          <p:nvPr>
            <p:ph type="subTitle" idx="1"/>
          </p:nvPr>
        </p:nvSpPr>
        <p:spPr>
          <a:xfrm>
            <a:off x="5414860" y="2601119"/>
            <a:ext cx="5586516" cy="1655762"/>
          </a:xfrm>
        </p:spPr>
        <p:txBody>
          <a:bodyPr>
            <a:noAutofit/>
          </a:bodyPr>
          <a:lstStyle/>
          <a:p>
            <a:pPr marL="342900" indent="-342900" algn="l">
              <a:lnSpc>
                <a:spcPct val="100000"/>
              </a:lnSpc>
              <a:buFont typeface="Arial" panose="020B0604020202020204" pitchFamily="34" charset="0"/>
              <a:buChar char="•"/>
            </a:pPr>
            <a:r>
              <a:rPr lang="fi-FI" sz="1800" dirty="0">
                <a:latin typeface="Bahnschrift" panose="020B0502040204020203" pitchFamily="34" charset="0"/>
              </a:rPr>
              <a:t>Kun sometat teatterikokemuksestasi, käytä #momentum1900 ja </a:t>
            </a:r>
            <a:r>
              <a:rPr lang="fi-FI" sz="1800" dirty="0" err="1">
                <a:latin typeface="Bahnschrift" panose="020B0502040204020203" pitchFamily="34" charset="0"/>
              </a:rPr>
              <a:t>tägää</a:t>
            </a:r>
            <a:r>
              <a:rPr lang="fi-FI" sz="1800" dirty="0">
                <a:latin typeface="Bahnschrift" panose="020B0502040204020203" pitchFamily="34" charset="0"/>
              </a:rPr>
              <a:t> @ttteatteri Instagramissa ja @ttt_teatteri </a:t>
            </a:r>
            <a:r>
              <a:rPr lang="fi-FI" sz="1800" dirty="0" err="1">
                <a:latin typeface="Bahnschrift" panose="020B0502040204020203" pitchFamily="34" charset="0"/>
              </a:rPr>
              <a:t>TikTokissa</a:t>
            </a:r>
            <a:r>
              <a:rPr lang="fi-FI" sz="1800" dirty="0">
                <a:latin typeface="Bahnschrift" panose="020B0502040204020203" pitchFamily="34" charset="0"/>
              </a:rPr>
              <a:t>.</a:t>
            </a:r>
          </a:p>
          <a:p>
            <a:pPr marL="342900" indent="-342900" algn="l">
              <a:lnSpc>
                <a:spcPct val="100000"/>
              </a:lnSpc>
              <a:buFont typeface="Arial" panose="020B0604020202020204" pitchFamily="34" charset="0"/>
              <a:buChar char="•"/>
            </a:pPr>
            <a:r>
              <a:rPr lang="fi-FI" sz="1800" dirty="0">
                <a:latin typeface="Bahnschrift" panose="020B0502040204020203" pitchFamily="34" charset="0"/>
              </a:rPr>
              <a:t>Teatterissa saat kuvata lämpiössä ja loppukiitoksissa. Voit esimerkiksi jakaa väliajan tunnelmiasi tai kertoa, minkälaisia ajatuksia tai tunteita esitys herätti. Voit myös lähettää kysymyksiä tai terveisiä työryhmälle!</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5" name="Kuva 4">
            <a:extLst>
              <a:ext uri="{FF2B5EF4-FFF2-40B4-BE49-F238E27FC236}">
                <a16:creationId xmlns:a16="http://schemas.microsoft.com/office/drawing/2014/main" id="{519F1D5A-AFFA-C256-5D42-E45E0672EE33}"/>
              </a:ext>
            </a:extLst>
          </p:cNvPr>
          <p:cNvPicPr>
            <a:picLocks noChangeAspect="1"/>
          </p:cNvPicPr>
          <p:nvPr/>
        </p:nvPicPr>
        <p:blipFill>
          <a:blip r:embed="rId3"/>
          <a:stretch>
            <a:fillRect/>
          </a:stretch>
        </p:blipFill>
        <p:spPr>
          <a:xfrm>
            <a:off x="1872010" y="1292352"/>
            <a:ext cx="3011338" cy="4273296"/>
          </a:xfrm>
          <a:prstGeom prst="rect">
            <a:avLst/>
          </a:prstGeom>
        </p:spPr>
      </p:pic>
      <p:pic>
        <p:nvPicPr>
          <p:cNvPr id="7" name="Kuva 6">
            <a:extLst>
              <a:ext uri="{FF2B5EF4-FFF2-40B4-BE49-F238E27FC236}">
                <a16:creationId xmlns:a16="http://schemas.microsoft.com/office/drawing/2014/main" id="{5B59A695-2D86-A631-1507-433D7C7F36BF}"/>
              </a:ext>
            </a:extLst>
          </p:cNvPr>
          <p:cNvPicPr>
            <a:picLocks noChangeAspect="1"/>
          </p:cNvPicPr>
          <p:nvPr/>
        </p:nvPicPr>
        <p:blipFill>
          <a:blip r:embed="rId4"/>
          <a:stretch>
            <a:fillRect/>
          </a:stretch>
        </p:blipFill>
        <p:spPr>
          <a:xfrm>
            <a:off x="10072028" y="6480035"/>
            <a:ext cx="2030144" cy="298730"/>
          </a:xfrm>
          <a:prstGeom prst="rect">
            <a:avLst/>
          </a:prstGeom>
        </p:spPr>
      </p:pic>
    </p:spTree>
    <p:extLst>
      <p:ext uri="{BB962C8B-B14F-4D97-AF65-F5344CB8AC3E}">
        <p14:creationId xmlns:p14="http://schemas.microsoft.com/office/powerpoint/2010/main" val="350752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438418"/>
            <a:ext cx="8286750" cy="1000125"/>
          </a:xfrm>
        </p:spPr>
        <p:txBody>
          <a:bodyPr>
            <a:normAutofit/>
          </a:bodyPr>
          <a:lstStyle/>
          <a:p>
            <a:r>
              <a:rPr lang="fi-FI" sz="3200" dirty="0">
                <a:latin typeface="Bahnschrift" panose="020B0502040204020203" pitchFamily="34" charset="0"/>
              </a:rPr>
              <a:t>SOMETEHTÄVÄ</a:t>
            </a:r>
          </a:p>
        </p:txBody>
      </p:sp>
      <p:sp>
        <p:nvSpPr>
          <p:cNvPr id="3" name="Subtitle 2"/>
          <p:cNvSpPr>
            <a:spLocks noGrp="1"/>
          </p:cNvSpPr>
          <p:nvPr>
            <p:ph type="subTitle" idx="1"/>
          </p:nvPr>
        </p:nvSpPr>
        <p:spPr>
          <a:xfrm>
            <a:off x="1000125" y="1638351"/>
            <a:ext cx="5400675" cy="3171774"/>
          </a:xfrm>
        </p:spPr>
        <p:txBody>
          <a:bodyPr>
            <a:noAutofit/>
          </a:bodyPr>
          <a:lstStyle/>
          <a:p>
            <a:pPr algn="l"/>
            <a:endParaRPr lang="fi-FI" sz="1600" dirty="0"/>
          </a:p>
          <a:p>
            <a:pPr algn="l"/>
            <a:r>
              <a:rPr lang="fi-FI" sz="1800" dirty="0">
                <a:latin typeface="Bahnschrift" panose="020B0502040204020203" pitchFamily="34" charset="0"/>
              </a:rPr>
              <a:t> </a:t>
            </a:r>
            <a:r>
              <a:rPr lang="fi-FI" sz="2000" b="1" dirty="0">
                <a:latin typeface="Bahnschrift" panose="020B0502040204020203" pitchFamily="34" charset="0"/>
              </a:rPr>
              <a:t>OSALLISTU TIKTOK-HAASTEESEEN</a:t>
            </a:r>
          </a:p>
          <a:p>
            <a:pPr marL="342900" indent="-342900" algn="l">
              <a:buAutoNum type="arabicParenR"/>
            </a:pPr>
            <a:r>
              <a:rPr lang="fi-FI" sz="1800" dirty="0">
                <a:latin typeface="Bahnschrift" panose="020B0502040204020203" pitchFamily="34" charset="0"/>
              </a:rPr>
              <a:t>Mene Tampereen Työväen Teatterin </a:t>
            </a:r>
            <a:r>
              <a:rPr lang="fi-FI" sz="1800" dirty="0" err="1">
                <a:latin typeface="Bahnschrift" panose="020B0502040204020203" pitchFamily="34" charset="0"/>
              </a:rPr>
              <a:t>TikTok</a:t>
            </a:r>
            <a:r>
              <a:rPr lang="fi-FI" sz="1800" dirty="0">
                <a:latin typeface="Bahnschrift" panose="020B0502040204020203" pitchFamily="34" charset="0"/>
              </a:rPr>
              <a:t>-profiiliin @ttt_teatteri ja etsi </a:t>
            </a:r>
            <a:r>
              <a:rPr lang="fi-FI" sz="1800" i="1" dirty="0">
                <a:latin typeface="Bahnschrift" panose="020B0502040204020203" pitchFamily="34" charset="0"/>
              </a:rPr>
              <a:t>Mikä muuttaa maailmaa</a:t>
            </a:r>
            <a:r>
              <a:rPr lang="fi-FI" sz="1800" dirty="0">
                <a:latin typeface="Bahnschrift" panose="020B0502040204020203" pitchFamily="34" charset="0"/>
              </a:rPr>
              <a:t> –haaste</a:t>
            </a:r>
          </a:p>
          <a:p>
            <a:pPr marL="342900" indent="-342900" algn="l">
              <a:buAutoNum type="arabicParenR"/>
            </a:pPr>
            <a:r>
              <a:rPr lang="fi-FI" sz="1800" dirty="0">
                <a:latin typeface="Bahnschrift" panose="020B0502040204020203" pitchFamily="34" charset="0"/>
              </a:rPr>
              <a:t>Pohdi, mikä asia (paikka, esine, ihminen) mielestäsi muuttaa maailmaa ja kuvaa tanssihaaste sen äärellä. Käytä mielikuvitusta!</a:t>
            </a:r>
          </a:p>
          <a:p>
            <a:pPr marL="342900" indent="-342900" algn="l">
              <a:buFont typeface="Arial" panose="020B0604020202020204" pitchFamily="34" charset="0"/>
              <a:buAutoNum type="arabicParenR"/>
            </a:pPr>
            <a:r>
              <a:rPr lang="fi-FI" sz="1800" dirty="0" err="1">
                <a:latin typeface="Bahnschrift" panose="020B0502040204020203" pitchFamily="34" charset="0"/>
              </a:rPr>
              <a:t>Duetoi</a:t>
            </a:r>
            <a:r>
              <a:rPr lang="fi-FI" sz="1800" dirty="0">
                <a:latin typeface="Bahnschrift" panose="020B0502040204020203" pitchFamily="34" charset="0"/>
              </a:rPr>
              <a:t> haaste alkuperäisen videon kanssa ja julkaise! </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12" name="Kuva 11">
            <a:extLst>
              <a:ext uri="{FF2B5EF4-FFF2-40B4-BE49-F238E27FC236}">
                <a16:creationId xmlns:a16="http://schemas.microsoft.com/office/drawing/2014/main" id="{F590479A-17BB-226A-CF65-C8284A545742}"/>
              </a:ext>
            </a:extLst>
          </p:cNvPr>
          <p:cNvPicPr>
            <a:picLocks noChangeAspect="1"/>
          </p:cNvPicPr>
          <p:nvPr/>
        </p:nvPicPr>
        <p:blipFill>
          <a:blip r:embed="rId3"/>
          <a:stretch>
            <a:fillRect/>
          </a:stretch>
        </p:blipFill>
        <p:spPr>
          <a:xfrm>
            <a:off x="6829424" y="2033587"/>
            <a:ext cx="4614863" cy="3076575"/>
          </a:xfrm>
          <a:prstGeom prst="rect">
            <a:avLst/>
          </a:prstGeom>
        </p:spPr>
      </p:pic>
      <p:sp>
        <p:nvSpPr>
          <p:cNvPr id="5" name="Tekstiruutu 4">
            <a:extLst>
              <a:ext uri="{FF2B5EF4-FFF2-40B4-BE49-F238E27FC236}">
                <a16:creationId xmlns:a16="http://schemas.microsoft.com/office/drawing/2014/main" id="{E8AC3A47-DCEA-5148-57EB-7F3457A59682}"/>
              </a:ext>
            </a:extLst>
          </p:cNvPr>
          <p:cNvSpPr txBox="1"/>
          <p:nvPr/>
        </p:nvSpPr>
        <p:spPr>
          <a:xfrm>
            <a:off x="10317055" y="5110162"/>
            <a:ext cx="1252266" cy="246221"/>
          </a:xfrm>
          <a:prstGeom prst="rect">
            <a:avLst/>
          </a:prstGeom>
          <a:noFill/>
        </p:spPr>
        <p:txBody>
          <a:bodyPr wrap="none" rtlCol="0">
            <a:spAutoFit/>
          </a:bodyPr>
          <a:lstStyle/>
          <a:p>
            <a:r>
              <a:rPr lang="fi-FI" sz="1000" dirty="0">
                <a:latin typeface="Bahnschrift" panose="020B0502040204020203" pitchFamily="34" charset="0"/>
              </a:rPr>
              <a:t>Kuva: Kari Sunnari</a:t>
            </a:r>
          </a:p>
        </p:txBody>
      </p:sp>
      <p:pic>
        <p:nvPicPr>
          <p:cNvPr id="7" name="Kuva 6">
            <a:extLst>
              <a:ext uri="{FF2B5EF4-FFF2-40B4-BE49-F238E27FC236}">
                <a16:creationId xmlns:a16="http://schemas.microsoft.com/office/drawing/2014/main" id="{1A1D9127-59FA-1638-835E-487BDD70BB62}"/>
              </a:ext>
            </a:extLst>
          </p:cNvPr>
          <p:cNvPicPr>
            <a:picLocks noChangeAspect="1"/>
          </p:cNvPicPr>
          <p:nvPr/>
        </p:nvPicPr>
        <p:blipFill>
          <a:blip r:embed="rId4"/>
          <a:stretch>
            <a:fillRect/>
          </a:stretch>
        </p:blipFill>
        <p:spPr>
          <a:xfrm>
            <a:off x="10091078" y="6489560"/>
            <a:ext cx="2030144" cy="298730"/>
          </a:xfrm>
          <a:prstGeom prst="rect">
            <a:avLst/>
          </a:prstGeom>
        </p:spPr>
      </p:pic>
    </p:spTree>
    <p:extLst>
      <p:ext uri="{BB962C8B-B14F-4D97-AF65-F5344CB8AC3E}">
        <p14:creationId xmlns:p14="http://schemas.microsoft.com/office/powerpoint/2010/main" val="25974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257226"/>
            <a:ext cx="8286750" cy="1000125"/>
          </a:xfrm>
        </p:spPr>
        <p:txBody>
          <a:bodyPr>
            <a:normAutofit/>
          </a:bodyPr>
          <a:lstStyle/>
          <a:p>
            <a:r>
              <a:rPr lang="fi-FI" sz="3200" dirty="0">
                <a:latin typeface="Bahnschrift" panose="020B0502040204020203" pitchFamily="34" charset="0"/>
              </a:rPr>
              <a:t>MOMENTUM 1900 -MUSIKAALIN TARINA</a:t>
            </a:r>
          </a:p>
        </p:txBody>
      </p:sp>
      <p:sp>
        <p:nvSpPr>
          <p:cNvPr id="3" name="Subtitle 2"/>
          <p:cNvSpPr>
            <a:spLocks noGrp="1"/>
          </p:cNvSpPr>
          <p:nvPr>
            <p:ph type="subTitle" idx="1"/>
          </p:nvPr>
        </p:nvSpPr>
        <p:spPr>
          <a:xfrm>
            <a:off x="635391" y="1514578"/>
            <a:ext cx="7736713" cy="1655762"/>
          </a:xfrm>
        </p:spPr>
        <p:txBody>
          <a:bodyPr>
            <a:noAutofit/>
          </a:bodyPr>
          <a:lstStyle/>
          <a:p>
            <a:pPr algn="l">
              <a:lnSpc>
                <a:spcPct val="170000"/>
              </a:lnSpc>
            </a:pPr>
            <a:r>
              <a:rPr lang="fi-FI" sz="1600" dirty="0" err="1">
                <a:latin typeface="Bahnschrift" panose="020B0502040204020203" pitchFamily="34" charset="0"/>
              </a:rPr>
              <a:t>Momentum</a:t>
            </a:r>
            <a:r>
              <a:rPr lang="fi-FI" sz="1600" dirty="0">
                <a:latin typeface="Bahnschrift" panose="020B0502040204020203" pitchFamily="34" charset="0"/>
              </a:rPr>
              <a:t> 1900 kuvaa tapahtumia Pariisissa, jossa valmistaudutaan vuoden 1900 maailmannäyttelyyn. Joukko pohjalaisia työmiehiä on saapunut rakentamaan näyttelyalueelle Suomen paviljonkia. Jo kuuluisuutta saaneet suomalaiset taiteilijat ovat jo ehtineet odotella miehiä omine suunnitelmineen ja projekteineen.</a:t>
            </a:r>
          </a:p>
          <a:p>
            <a:pPr algn="l">
              <a:lnSpc>
                <a:spcPct val="170000"/>
              </a:lnSpc>
            </a:pPr>
            <a:r>
              <a:rPr lang="fi-FI" sz="1600" dirty="0">
                <a:latin typeface="Bahnschrift" panose="020B0502040204020203" pitchFamily="34" charset="0"/>
              </a:rPr>
              <a:t>Samaan aikaan Pariisiin, kuvanveistäjä Ville Vallgrenin vieraaksi, saapuu omin neuvoin Verna-niminen tyttö, joka haluaa itsekin taiteilijaksi. Nuorin työmiehistä, Elias ja Verna kohtaavat, tutustuvat ja rakastuvat. </a:t>
            </a:r>
          </a:p>
          <a:p>
            <a:pPr algn="l">
              <a:lnSpc>
                <a:spcPct val="170000"/>
              </a:lnSpc>
            </a:pPr>
            <a:r>
              <a:rPr lang="fi-FI" sz="1600" dirty="0">
                <a:latin typeface="Bahnschrift" panose="020B0502040204020203" pitchFamily="34" charset="0"/>
              </a:rPr>
              <a:t>Pariisissa liikahtelee suuria aatteita. Ruhtinas </a:t>
            </a:r>
            <a:r>
              <a:rPr lang="fi-FI" sz="1600" dirty="0" err="1">
                <a:latin typeface="Bahnschrift" panose="020B0502040204020203" pitchFamily="34" charset="0"/>
              </a:rPr>
              <a:t>Tenishev</a:t>
            </a:r>
            <a:r>
              <a:rPr lang="fi-FI" sz="1600" dirty="0">
                <a:latin typeface="Bahnschrift" panose="020B0502040204020203" pitchFamily="34" charset="0"/>
              </a:rPr>
              <a:t> valvoo näyttelyalueella tsaarinvallan intressejä suhtautuen epäilevästi suomalaisten kansallistunteisiin. Pietarilainen sosialisti Larissa houkuttelee Eliaksen isoveljen Kustaan osaksi vaarallista juonta.</a:t>
            </a:r>
          </a:p>
          <a:p>
            <a:endParaRPr lang="fi-FI" sz="1600" dirty="0"/>
          </a:p>
          <a:p>
            <a:r>
              <a:rPr lang="fi-FI" sz="1600" dirty="0"/>
              <a:t> </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5" name="Kuva 4">
            <a:extLst>
              <a:ext uri="{FF2B5EF4-FFF2-40B4-BE49-F238E27FC236}">
                <a16:creationId xmlns:a16="http://schemas.microsoft.com/office/drawing/2014/main" id="{E76D8AEC-0A4D-031C-FD9F-2A96D5E5BD39}"/>
              </a:ext>
            </a:extLst>
          </p:cNvPr>
          <p:cNvPicPr>
            <a:picLocks noChangeAspect="1"/>
          </p:cNvPicPr>
          <p:nvPr/>
        </p:nvPicPr>
        <p:blipFill rotWithShape="1">
          <a:blip r:embed="rId3"/>
          <a:srcRect t="21472"/>
          <a:stretch/>
        </p:blipFill>
        <p:spPr>
          <a:xfrm>
            <a:off x="8573669" y="1595108"/>
            <a:ext cx="3137319" cy="4379872"/>
          </a:xfrm>
          <a:prstGeom prst="rect">
            <a:avLst/>
          </a:prstGeom>
        </p:spPr>
      </p:pic>
      <p:sp>
        <p:nvSpPr>
          <p:cNvPr id="7" name="Tekstiruutu 6">
            <a:extLst>
              <a:ext uri="{FF2B5EF4-FFF2-40B4-BE49-F238E27FC236}">
                <a16:creationId xmlns:a16="http://schemas.microsoft.com/office/drawing/2014/main" id="{4770A49D-9C93-5FCF-D9D6-5238BF1E98DC}"/>
              </a:ext>
            </a:extLst>
          </p:cNvPr>
          <p:cNvSpPr txBox="1"/>
          <p:nvPr/>
        </p:nvSpPr>
        <p:spPr>
          <a:xfrm>
            <a:off x="10441471" y="5974980"/>
            <a:ext cx="6096000" cy="261610"/>
          </a:xfrm>
          <a:prstGeom prst="rect">
            <a:avLst/>
          </a:prstGeom>
          <a:noFill/>
        </p:spPr>
        <p:txBody>
          <a:bodyPr wrap="square">
            <a:spAutoFit/>
          </a:bodyPr>
          <a:lstStyle/>
          <a:p>
            <a:r>
              <a:rPr lang="fi-FI" sz="1050" dirty="0">
                <a:latin typeface="Bahnschrift" panose="020B0502040204020203" pitchFamily="34" charset="0"/>
              </a:rPr>
              <a:t>Kuva: Kari Sunnari</a:t>
            </a:r>
          </a:p>
        </p:txBody>
      </p:sp>
      <p:pic>
        <p:nvPicPr>
          <p:cNvPr id="9" name="Kuva 8">
            <a:extLst>
              <a:ext uri="{FF2B5EF4-FFF2-40B4-BE49-F238E27FC236}">
                <a16:creationId xmlns:a16="http://schemas.microsoft.com/office/drawing/2014/main" id="{6F93E138-5C2F-605E-965A-C13270E5FB9C}"/>
              </a:ext>
            </a:extLst>
          </p:cNvPr>
          <p:cNvPicPr>
            <a:picLocks noChangeAspect="1"/>
          </p:cNvPicPr>
          <p:nvPr/>
        </p:nvPicPr>
        <p:blipFill>
          <a:blip r:embed="rId4"/>
          <a:stretch>
            <a:fillRect/>
          </a:stretch>
        </p:blipFill>
        <p:spPr>
          <a:xfrm>
            <a:off x="10142328" y="6559270"/>
            <a:ext cx="2030144" cy="298730"/>
          </a:xfrm>
          <a:prstGeom prst="rect">
            <a:avLst/>
          </a:prstGeom>
        </p:spPr>
      </p:pic>
    </p:spTree>
    <p:extLst>
      <p:ext uri="{BB962C8B-B14F-4D97-AF65-F5344CB8AC3E}">
        <p14:creationId xmlns:p14="http://schemas.microsoft.com/office/powerpoint/2010/main" val="158706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606859"/>
            <a:ext cx="8286750" cy="1000125"/>
          </a:xfrm>
        </p:spPr>
        <p:txBody>
          <a:bodyPr>
            <a:normAutofit/>
          </a:bodyPr>
          <a:lstStyle/>
          <a:p>
            <a:r>
              <a:rPr lang="fi-FI" sz="3200" dirty="0">
                <a:latin typeface="Bahnschrift" panose="020B0502040204020203" pitchFamily="34" charset="0"/>
              </a:rPr>
              <a:t>MITÄ TARKOITTAA MAAILMANNÄYTTELY?</a:t>
            </a:r>
          </a:p>
        </p:txBody>
      </p:sp>
      <p:sp>
        <p:nvSpPr>
          <p:cNvPr id="3" name="Subtitle 2"/>
          <p:cNvSpPr>
            <a:spLocks noGrp="1"/>
          </p:cNvSpPr>
          <p:nvPr>
            <p:ph type="subTitle" idx="1"/>
          </p:nvPr>
        </p:nvSpPr>
        <p:spPr>
          <a:xfrm>
            <a:off x="4788685" y="1345727"/>
            <a:ext cx="7059820" cy="1655762"/>
          </a:xfrm>
        </p:spPr>
        <p:txBody>
          <a:bodyPr>
            <a:noAutofit/>
          </a:bodyPr>
          <a:lstStyle/>
          <a:p>
            <a:pPr algn="l">
              <a:lnSpc>
                <a:spcPct val="170000"/>
              </a:lnSpc>
            </a:pPr>
            <a:endParaRPr lang="fi-FI" sz="1600" dirty="0"/>
          </a:p>
          <a:p>
            <a:pPr algn="l">
              <a:lnSpc>
                <a:spcPct val="150000"/>
              </a:lnSpc>
            </a:pPr>
            <a:r>
              <a:rPr lang="fi-FI" sz="1600" dirty="0">
                <a:latin typeface="Bahnschrift" panose="020B0502040204020203" pitchFamily="34" charset="0"/>
              </a:rPr>
              <a:t>Ensimmäinen maailmannäyttely järjestettiin Lontoossa kuningatar Victorian puolison, prinssi Albertin aloitteesta vuonna 1856. Maailmannäyttelyn idea oli koota yhteen maailman kansat, esitellä uusimpia teknologisia innovaatioita ja tieteen uusimpia löydöksiä, sekä tuoda ihailtavaksi parasta taidetta, mitä maailmasta löytyi. </a:t>
            </a:r>
          </a:p>
          <a:p>
            <a:pPr algn="l">
              <a:lnSpc>
                <a:spcPct val="150000"/>
              </a:lnSpc>
            </a:pPr>
            <a:r>
              <a:rPr lang="fi-FI" sz="1600" dirty="0">
                <a:latin typeface="Bahnschrift" panose="020B0502040204020203" pitchFamily="34" charset="0"/>
              </a:rPr>
              <a:t>Musikaalin tekijät ovat verranneet vuoden 1900 maailmannäyttelyä aikansa internetiksi, se oli valtava ihmisten välisen kontaktien mahdollistaja, turismin ja viihteen, tiedonvälityksen ja taidevaikutteiden sammio. Olennaista maailmannäyttelyajatukselle oli myös ajatus tulevasta 1900-luvusta rauhan vuosisatana. </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6" name="Kuva 5">
            <a:extLst>
              <a:ext uri="{FF2B5EF4-FFF2-40B4-BE49-F238E27FC236}">
                <a16:creationId xmlns:a16="http://schemas.microsoft.com/office/drawing/2014/main" id="{551AA7A6-B893-D070-E684-68A68D4355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 y="2099309"/>
            <a:ext cx="3876152" cy="2939415"/>
          </a:xfrm>
          <a:prstGeom prst="rect">
            <a:avLst/>
          </a:prstGeom>
        </p:spPr>
      </p:pic>
      <p:sp>
        <p:nvSpPr>
          <p:cNvPr id="7" name="Tekstiruutu 6">
            <a:extLst>
              <a:ext uri="{FF2B5EF4-FFF2-40B4-BE49-F238E27FC236}">
                <a16:creationId xmlns:a16="http://schemas.microsoft.com/office/drawing/2014/main" id="{CBED0761-0343-1E75-2ABA-E440FF903A04}"/>
              </a:ext>
            </a:extLst>
          </p:cNvPr>
          <p:cNvSpPr txBox="1"/>
          <p:nvPr/>
        </p:nvSpPr>
        <p:spPr>
          <a:xfrm>
            <a:off x="944718" y="5038724"/>
            <a:ext cx="3740126" cy="230832"/>
          </a:xfrm>
          <a:prstGeom prst="rect">
            <a:avLst/>
          </a:prstGeom>
          <a:noFill/>
        </p:spPr>
        <p:txBody>
          <a:bodyPr wrap="none" rtlCol="0">
            <a:spAutoFit/>
          </a:bodyPr>
          <a:lstStyle/>
          <a:p>
            <a:r>
              <a:rPr lang="fi-FI" sz="900" dirty="0">
                <a:latin typeface="Bahnschrift" panose="020B0502040204020203" pitchFamily="34" charset="0"/>
              </a:rPr>
              <a:t>Suomen paviljonki Pariisin maailmannäyttelyssä. Kuva: Museovirasto</a:t>
            </a:r>
            <a:endParaRPr lang="fi-FI" sz="900" dirty="0"/>
          </a:p>
        </p:txBody>
      </p:sp>
      <p:pic>
        <p:nvPicPr>
          <p:cNvPr id="9" name="Kuva 8">
            <a:extLst>
              <a:ext uri="{FF2B5EF4-FFF2-40B4-BE49-F238E27FC236}">
                <a16:creationId xmlns:a16="http://schemas.microsoft.com/office/drawing/2014/main" id="{6EE7C768-9CAF-3EAA-1116-B8DE1B1F7F3C}"/>
              </a:ext>
            </a:extLst>
          </p:cNvPr>
          <p:cNvPicPr>
            <a:picLocks noChangeAspect="1"/>
          </p:cNvPicPr>
          <p:nvPr/>
        </p:nvPicPr>
        <p:blipFill>
          <a:blip r:embed="rId4"/>
          <a:stretch>
            <a:fillRect/>
          </a:stretch>
        </p:blipFill>
        <p:spPr>
          <a:xfrm>
            <a:off x="10161856" y="6559270"/>
            <a:ext cx="2030144" cy="298730"/>
          </a:xfrm>
          <a:prstGeom prst="rect">
            <a:avLst/>
          </a:prstGeom>
        </p:spPr>
      </p:pic>
    </p:spTree>
    <p:extLst>
      <p:ext uri="{BB962C8B-B14F-4D97-AF65-F5344CB8AC3E}">
        <p14:creationId xmlns:p14="http://schemas.microsoft.com/office/powerpoint/2010/main" val="395780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31" y="624062"/>
            <a:ext cx="8286750" cy="1000125"/>
          </a:xfrm>
        </p:spPr>
        <p:txBody>
          <a:bodyPr>
            <a:normAutofit/>
          </a:bodyPr>
          <a:lstStyle/>
          <a:p>
            <a:r>
              <a:rPr lang="fi-FI" sz="3200" dirty="0">
                <a:latin typeface="Bahnschrift" panose="020B0502040204020203" pitchFamily="34" charset="0"/>
              </a:rPr>
              <a:t>POHJALAISET TYÖMIEHET</a:t>
            </a:r>
          </a:p>
        </p:txBody>
      </p:sp>
      <p:sp>
        <p:nvSpPr>
          <p:cNvPr id="3" name="Subtitle 2"/>
          <p:cNvSpPr>
            <a:spLocks noGrp="1"/>
          </p:cNvSpPr>
          <p:nvPr>
            <p:ph type="subTitle" idx="1"/>
          </p:nvPr>
        </p:nvSpPr>
        <p:spPr>
          <a:xfrm>
            <a:off x="1000125" y="1960873"/>
            <a:ext cx="7059820" cy="1655762"/>
          </a:xfrm>
        </p:spPr>
        <p:txBody>
          <a:bodyPr>
            <a:noAutofit/>
          </a:bodyPr>
          <a:lstStyle/>
          <a:p>
            <a:pPr algn="l">
              <a:lnSpc>
                <a:spcPct val="170000"/>
              </a:lnSpc>
            </a:pPr>
            <a:r>
              <a:rPr lang="fi-FI" sz="1800" dirty="0">
                <a:latin typeface="Bahnschrift" panose="020B0502040204020203" pitchFamily="34" charset="0"/>
              </a:rPr>
              <a:t>1) Pariisiin saapuvat töihin veljekset Elias ja Kustaa, rakennusmestari Anders Jansson sekä työmiehet Hermanni, Viktor ja Kasper. Mitä ajattelet veljesten Eliaksen ja Kustaan tarinasta. Mitä samaa heissä on, mitä yhteistä he jakavat, missä asioissa he ovat erilaisia? </a:t>
            </a:r>
          </a:p>
          <a:p>
            <a:pPr algn="l">
              <a:lnSpc>
                <a:spcPct val="170000"/>
              </a:lnSpc>
            </a:pPr>
            <a:r>
              <a:rPr lang="fi-FI" sz="1800" dirty="0">
                <a:latin typeface="Bahnschrift" panose="020B0502040204020203" pitchFamily="34" charset="0"/>
              </a:rPr>
              <a:t>2) Ranskan lipun värit symboloivat tasavaltalaisia arvoja vapaus, veljeys ja tasa- arvo. Pohdi veljeyttä musikaalin teemana. Mitä veljeys Eliakselle ja Kustaalle merkitsee? Millaista muuta veljeyttä musikaali esittää?</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2977737" y="3247303"/>
            <a:ext cx="6145480" cy="369332"/>
          </a:xfrm>
          <a:prstGeom prst="rect">
            <a:avLst/>
          </a:prstGeom>
          <a:noFill/>
        </p:spPr>
        <p:txBody>
          <a:bodyPr wrap="square">
            <a:spAutoFit/>
          </a:bodyPr>
          <a:lstStyle/>
          <a:p>
            <a:endParaRPr lang="fi-FI" dirty="0"/>
          </a:p>
        </p:txBody>
      </p:sp>
      <p:pic>
        <p:nvPicPr>
          <p:cNvPr id="15" name="Kuva 14">
            <a:extLst>
              <a:ext uri="{FF2B5EF4-FFF2-40B4-BE49-F238E27FC236}">
                <a16:creationId xmlns:a16="http://schemas.microsoft.com/office/drawing/2014/main" id="{C0A92FA5-3148-C3E0-C17F-9A01E0C8F291}"/>
              </a:ext>
            </a:extLst>
          </p:cNvPr>
          <p:cNvPicPr>
            <a:picLocks noChangeAspect="1"/>
          </p:cNvPicPr>
          <p:nvPr/>
        </p:nvPicPr>
        <p:blipFill rotWithShape="1">
          <a:blip r:embed="rId3"/>
          <a:srcRect t="1972" b="1586"/>
          <a:stretch/>
        </p:blipFill>
        <p:spPr>
          <a:xfrm>
            <a:off x="8942120" y="-61199"/>
            <a:ext cx="2685306" cy="7008264"/>
          </a:xfrm>
          <a:prstGeom prst="rect">
            <a:avLst/>
          </a:prstGeom>
        </p:spPr>
      </p:pic>
    </p:spTree>
    <p:extLst>
      <p:ext uri="{BB962C8B-B14F-4D97-AF65-F5344CB8AC3E}">
        <p14:creationId xmlns:p14="http://schemas.microsoft.com/office/powerpoint/2010/main" val="207592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369353"/>
            <a:ext cx="8286750" cy="1000125"/>
          </a:xfrm>
        </p:spPr>
        <p:txBody>
          <a:bodyPr>
            <a:normAutofit/>
          </a:bodyPr>
          <a:lstStyle/>
          <a:p>
            <a:r>
              <a:rPr lang="fi-FI" sz="3200" dirty="0">
                <a:latin typeface="Bahnschrift" panose="020B0502040204020203" pitchFamily="34" charset="0"/>
              </a:rPr>
              <a:t>SUOMALAISET TAITEILIJAT</a:t>
            </a:r>
          </a:p>
        </p:txBody>
      </p:sp>
      <p:sp>
        <p:nvSpPr>
          <p:cNvPr id="3" name="Subtitle 2"/>
          <p:cNvSpPr>
            <a:spLocks noGrp="1"/>
          </p:cNvSpPr>
          <p:nvPr>
            <p:ph type="subTitle" idx="1"/>
          </p:nvPr>
        </p:nvSpPr>
        <p:spPr>
          <a:xfrm>
            <a:off x="4550847" y="1773238"/>
            <a:ext cx="7514482" cy="1655762"/>
          </a:xfrm>
        </p:spPr>
        <p:txBody>
          <a:bodyPr>
            <a:noAutofit/>
          </a:bodyPr>
          <a:lstStyle/>
          <a:p>
            <a:pPr algn="l">
              <a:lnSpc>
                <a:spcPct val="170000"/>
              </a:lnSpc>
            </a:pPr>
            <a:r>
              <a:rPr lang="fi-FI" sz="1600" dirty="0">
                <a:latin typeface="Bahnschrift" panose="020B0502040204020203" pitchFamily="34" charset="0"/>
              </a:rPr>
              <a:t>1) Todellisia suomalaisen taiteen kultakauden taiteilijoita musikaalissa ovat Ville Vallgren, Akseli Gallen-Kallela, Albert Edelfelt, Eliel Saarinen, </a:t>
            </a:r>
            <a:r>
              <a:rPr lang="fi-FI" sz="1600" dirty="0" err="1">
                <a:latin typeface="Bahnschrift" panose="020B0502040204020203" pitchFamily="34" charset="0"/>
              </a:rPr>
              <a:t>Beda</a:t>
            </a:r>
            <a:r>
              <a:rPr lang="fi-FI" sz="1600" dirty="0">
                <a:latin typeface="Bahnschrift" panose="020B0502040204020203" pitchFamily="34" charset="0"/>
              </a:rPr>
              <a:t> </a:t>
            </a:r>
            <a:r>
              <a:rPr lang="fi-FI" sz="1600" dirty="0" err="1">
                <a:latin typeface="Bahnschrift" panose="020B0502040204020203" pitchFamily="34" charset="0"/>
              </a:rPr>
              <a:t>Stjernschantz</a:t>
            </a:r>
            <a:r>
              <a:rPr lang="fi-FI" sz="1600" dirty="0">
                <a:latin typeface="Bahnschrift" panose="020B0502040204020203" pitchFamily="34" charset="0"/>
              </a:rPr>
              <a:t> sekä Ellen Thesleff. Selvittäkää, mitä ja keiden taideteoksia Suomen paviljonki esitteli.</a:t>
            </a:r>
          </a:p>
          <a:p>
            <a:pPr algn="l">
              <a:lnSpc>
                <a:spcPct val="170000"/>
              </a:lnSpc>
            </a:pPr>
            <a:r>
              <a:rPr lang="fi-FI" sz="1600" dirty="0">
                <a:latin typeface="Bahnschrift" panose="020B0502040204020203" pitchFamily="34" charset="0"/>
              </a:rPr>
              <a:t>2) Oman kohtauksensa musikaalissa saa Ville Vallgrenin Havis Amanda-patsas. Patsas aiheutti pahennusta Helsinkiin saavuttuaan, mutta Vallgren sanoi luoneensa merenneitonsa vastalauseeksi kansallismieliselle naiskuvalle.</a:t>
            </a:r>
          </a:p>
          <a:p>
            <a:pPr algn="l">
              <a:lnSpc>
                <a:spcPct val="170000"/>
              </a:lnSpc>
            </a:pPr>
            <a:r>
              <a:rPr lang="fi-FI" sz="1600" dirty="0">
                <a:latin typeface="Bahnschrift" panose="020B0502040204020203" pitchFamily="34" charset="0"/>
              </a:rPr>
              <a:t>Pohtikaa, mitä Havis Amanda aikanaan merkitsi ja miettikää, mitä Havis Amanda mielestänne nykyisin merkitsee. Pohtikaa, miksi kohtaus poikkeaa muiden kohtausten tyylistä.</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10" name="Kuva 9">
            <a:extLst>
              <a:ext uri="{FF2B5EF4-FFF2-40B4-BE49-F238E27FC236}">
                <a16:creationId xmlns:a16="http://schemas.microsoft.com/office/drawing/2014/main" id="{E062FC94-76D8-ACB4-FEA6-3AD79B456F24}"/>
              </a:ext>
            </a:extLst>
          </p:cNvPr>
          <p:cNvPicPr>
            <a:picLocks noChangeAspect="1"/>
          </p:cNvPicPr>
          <p:nvPr/>
        </p:nvPicPr>
        <p:blipFill>
          <a:blip r:embed="rId3"/>
          <a:stretch>
            <a:fillRect/>
          </a:stretch>
        </p:blipFill>
        <p:spPr>
          <a:xfrm>
            <a:off x="678193" y="1934461"/>
            <a:ext cx="3383068" cy="4228834"/>
          </a:xfrm>
          <a:prstGeom prst="rect">
            <a:avLst/>
          </a:prstGeom>
        </p:spPr>
      </p:pic>
      <p:sp>
        <p:nvSpPr>
          <p:cNvPr id="6" name="Tekstiruutu 5">
            <a:extLst>
              <a:ext uri="{FF2B5EF4-FFF2-40B4-BE49-F238E27FC236}">
                <a16:creationId xmlns:a16="http://schemas.microsoft.com/office/drawing/2014/main" id="{7FAC6F45-CB1D-B672-9F02-7ECE187565E5}"/>
              </a:ext>
            </a:extLst>
          </p:cNvPr>
          <p:cNvSpPr txBox="1"/>
          <p:nvPr/>
        </p:nvSpPr>
        <p:spPr>
          <a:xfrm>
            <a:off x="3124200" y="6163295"/>
            <a:ext cx="6096000" cy="230832"/>
          </a:xfrm>
          <a:prstGeom prst="rect">
            <a:avLst/>
          </a:prstGeom>
          <a:noFill/>
        </p:spPr>
        <p:txBody>
          <a:bodyPr wrap="square">
            <a:spAutoFit/>
          </a:bodyPr>
          <a:lstStyle/>
          <a:p>
            <a:r>
              <a:rPr lang="fi-FI" sz="900" dirty="0"/>
              <a:t>Kuva: Kari Sunnari</a:t>
            </a:r>
          </a:p>
        </p:txBody>
      </p:sp>
      <p:pic>
        <p:nvPicPr>
          <p:cNvPr id="8" name="Kuva 7">
            <a:extLst>
              <a:ext uri="{FF2B5EF4-FFF2-40B4-BE49-F238E27FC236}">
                <a16:creationId xmlns:a16="http://schemas.microsoft.com/office/drawing/2014/main" id="{152D3CA1-1381-7221-9D66-BCEF33EF5C96}"/>
              </a:ext>
            </a:extLst>
          </p:cNvPr>
          <p:cNvPicPr>
            <a:picLocks noChangeAspect="1"/>
          </p:cNvPicPr>
          <p:nvPr/>
        </p:nvPicPr>
        <p:blipFill>
          <a:blip r:embed="rId4"/>
          <a:stretch>
            <a:fillRect/>
          </a:stretch>
        </p:blipFill>
        <p:spPr>
          <a:xfrm>
            <a:off x="10035185" y="6488647"/>
            <a:ext cx="2030144" cy="298730"/>
          </a:xfrm>
          <a:prstGeom prst="rect">
            <a:avLst/>
          </a:prstGeom>
        </p:spPr>
      </p:pic>
    </p:spTree>
    <p:extLst>
      <p:ext uri="{BB962C8B-B14F-4D97-AF65-F5344CB8AC3E}">
        <p14:creationId xmlns:p14="http://schemas.microsoft.com/office/powerpoint/2010/main" val="270268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62" y="643752"/>
            <a:ext cx="8286750" cy="1000125"/>
          </a:xfrm>
        </p:spPr>
        <p:txBody>
          <a:bodyPr>
            <a:normAutofit/>
          </a:bodyPr>
          <a:lstStyle/>
          <a:p>
            <a:r>
              <a:rPr lang="fi-FI" sz="3200" dirty="0">
                <a:latin typeface="Bahnschrift" panose="020B0502040204020203" pitchFamily="34" charset="0"/>
              </a:rPr>
              <a:t>SUOMALAISET NAISET PARIISISSA</a:t>
            </a:r>
          </a:p>
        </p:txBody>
      </p:sp>
      <p:sp>
        <p:nvSpPr>
          <p:cNvPr id="3" name="Subtitle 2"/>
          <p:cNvSpPr>
            <a:spLocks noGrp="1"/>
          </p:cNvSpPr>
          <p:nvPr>
            <p:ph type="subTitle" idx="1"/>
          </p:nvPr>
        </p:nvSpPr>
        <p:spPr>
          <a:xfrm>
            <a:off x="1470623" y="2219397"/>
            <a:ext cx="6345628" cy="1655762"/>
          </a:xfrm>
        </p:spPr>
        <p:txBody>
          <a:bodyPr>
            <a:noAutofit/>
          </a:bodyPr>
          <a:lstStyle/>
          <a:p>
            <a:pPr algn="l">
              <a:lnSpc>
                <a:spcPct val="100000"/>
              </a:lnSpc>
            </a:pPr>
            <a:r>
              <a:rPr lang="fi-FI" sz="2000" dirty="0">
                <a:latin typeface="Bahnschrift" panose="020B0502040204020203" pitchFamily="34" charset="0"/>
              </a:rPr>
              <a:t>1) Mitkä kohtaukset musikaalissa käsittelevät ihmisten ennakkoluuloja?</a:t>
            </a:r>
          </a:p>
          <a:p>
            <a:pPr algn="l">
              <a:lnSpc>
                <a:spcPct val="100000"/>
              </a:lnSpc>
            </a:pPr>
            <a:r>
              <a:rPr lang="fi-FI" sz="2000" dirty="0">
                <a:latin typeface="Bahnschrift" panose="020B0502040204020203" pitchFamily="34" charset="0"/>
              </a:rPr>
              <a:t>2) Minkälaisten suurten/pienten/ vaarallisten/tahattomien ennakkokäsitysten kohteeksi musikaalin hahmot joutuvat ja missä vaiheessa tarinaa?</a:t>
            </a:r>
          </a:p>
          <a:p>
            <a:pPr algn="l">
              <a:lnSpc>
                <a:spcPct val="170000"/>
              </a:lnSpc>
            </a:pPr>
            <a:r>
              <a:rPr lang="fi-FI" sz="2000" dirty="0">
                <a:latin typeface="Bahnschrift" panose="020B0502040204020203" pitchFamily="34" charset="0"/>
              </a:rPr>
              <a:t>3) Miten henkilöt pääsevät yli ennakkoluuloistaan?</a:t>
            </a:r>
          </a:p>
          <a:p>
            <a:pPr algn="l">
              <a:lnSpc>
                <a:spcPct val="100000"/>
              </a:lnSpc>
            </a:pPr>
            <a:r>
              <a:rPr lang="fi-FI" sz="2000" dirty="0">
                <a:latin typeface="Bahnschrift" panose="020B0502040204020203" pitchFamily="34" charset="0"/>
              </a:rPr>
              <a:t>4) Miten joukosta tuntemattomia muodostuu ryhmä tai ystävyyksiä?</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15" name="Kuva 14">
            <a:extLst>
              <a:ext uri="{FF2B5EF4-FFF2-40B4-BE49-F238E27FC236}">
                <a16:creationId xmlns:a16="http://schemas.microsoft.com/office/drawing/2014/main" id="{08E3D339-2A35-6F69-D7D6-2EBDF09217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99" r="21707"/>
          <a:stretch/>
        </p:blipFill>
        <p:spPr>
          <a:xfrm>
            <a:off x="8832335" y="0"/>
            <a:ext cx="2447925" cy="6858000"/>
          </a:xfrm>
          <a:prstGeom prst="rect">
            <a:avLst/>
          </a:prstGeom>
        </p:spPr>
      </p:pic>
    </p:spTree>
    <p:extLst>
      <p:ext uri="{BB962C8B-B14F-4D97-AF65-F5344CB8AC3E}">
        <p14:creationId xmlns:p14="http://schemas.microsoft.com/office/powerpoint/2010/main" val="468388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369353"/>
            <a:ext cx="8286750" cy="1000125"/>
          </a:xfrm>
        </p:spPr>
        <p:txBody>
          <a:bodyPr>
            <a:normAutofit/>
          </a:bodyPr>
          <a:lstStyle/>
          <a:p>
            <a:r>
              <a:rPr lang="fi-FI" sz="3200" dirty="0">
                <a:latin typeface="Bahnschrift" panose="020B0502040204020203" pitchFamily="34" charset="0"/>
              </a:rPr>
              <a:t>NAISTAITEILIJA</a:t>
            </a:r>
          </a:p>
        </p:txBody>
      </p:sp>
      <p:sp>
        <p:nvSpPr>
          <p:cNvPr id="3" name="Subtitle 2"/>
          <p:cNvSpPr>
            <a:spLocks noGrp="1"/>
          </p:cNvSpPr>
          <p:nvPr>
            <p:ph type="subTitle" idx="1"/>
          </p:nvPr>
        </p:nvSpPr>
        <p:spPr>
          <a:xfrm>
            <a:off x="4007241" y="1931435"/>
            <a:ext cx="4410293" cy="1655762"/>
          </a:xfrm>
        </p:spPr>
        <p:txBody>
          <a:bodyPr>
            <a:noAutofit/>
          </a:bodyPr>
          <a:lstStyle/>
          <a:p>
            <a:pPr algn="l">
              <a:lnSpc>
                <a:spcPct val="100000"/>
              </a:lnSpc>
            </a:pPr>
            <a:r>
              <a:rPr lang="fi-FI" sz="1800" dirty="0">
                <a:latin typeface="Bahnschrift" panose="020B0502040204020203" pitchFamily="34" charset="0"/>
              </a:rPr>
              <a:t>1) Minkälaisista näkökulmista musikaali käsittelee ajan naiskuvaa?</a:t>
            </a:r>
          </a:p>
          <a:p>
            <a:pPr algn="l">
              <a:lnSpc>
                <a:spcPct val="170000"/>
              </a:lnSpc>
            </a:pPr>
            <a:r>
              <a:rPr lang="fi-FI" sz="1800" dirty="0">
                <a:latin typeface="Bahnschrift" panose="020B0502040204020203" pitchFamily="34" charset="0"/>
              </a:rPr>
              <a:t>2) Minkälaisia naisia teos esittää?</a:t>
            </a:r>
          </a:p>
          <a:p>
            <a:pPr algn="l">
              <a:lnSpc>
                <a:spcPct val="100000"/>
              </a:lnSpc>
            </a:pPr>
            <a:r>
              <a:rPr lang="fi-FI" sz="1800" dirty="0">
                <a:latin typeface="Bahnschrift" panose="020B0502040204020203" pitchFamily="34" charset="0"/>
              </a:rPr>
              <a:t>3) Selvittäkää, mitä tarkoittaa intersektionaalisuus ja pohtikaa, miten se näkyy teoksen henkilöhahmoissa.</a:t>
            </a:r>
          </a:p>
          <a:p>
            <a:pPr algn="l">
              <a:lnSpc>
                <a:spcPct val="100000"/>
              </a:lnSpc>
            </a:pPr>
            <a:r>
              <a:rPr lang="fi-FI" sz="1800" dirty="0">
                <a:latin typeface="Bahnschrift" panose="020B0502040204020203" pitchFamily="34" charset="0"/>
              </a:rPr>
              <a:t>4) Ovatko teoksen sukupuoliroolit mielestäsi historiallisesti ajanmukaisia vai nykyaikaisempia? Miten perustelet näkemystäsi?</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5" name="Kuva 4">
            <a:extLst>
              <a:ext uri="{FF2B5EF4-FFF2-40B4-BE49-F238E27FC236}">
                <a16:creationId xmlns:a16="http://schemas.microsoft.com/office/drawing/2014/main" id="{E1E7E08F-A81E-2D5D-023B-8FF511659C34}"/>
              </a:ext>
            </a:extLst>
          </p:cNvPr>
          <p:cNvPicPr>
            <a:picLocks noChangeAspect="1"/>
          </p:cNvPicPr>
          <p:nvPr/>
        </p:nvPicPr>
        <p:blipFill>
          <a:blip r:embed="rId3"/>
          <a:stretch>
            <a:fillRect/>
          </a:stretch>
        </p:blipFill>
        <p:spPr>
          <a:xfrm>
            <a:off x="500062" y="1963245"/>
            <a:ext cx="3060647" cy="4140673"/>
          </a:xfrm>
          <a:prstGeom prst="rect">
            <a:avLst/>
          </a:prstGeom>
        </p:spPr>
      </p:pic>
      <p:pic>
        <p:nvPicPr>
          <p:cNvPr id="6" name="Kuva 5">
            <a:extLst>
              <a:ext uri="{FF2B5EF4-FFF2-40B4-BE49-F238E27FC236}">
                <a16:creationId xmlns:a16="http://schemas.microsoft.com/office/drawing/2014/main" id="{63F859DA-AADF-5D79-C348-B86BD8555910}"/>
              </a:ext>
            </a:extLst>
          </p:cNvPr>
          <p:cNvPicPr>
            <a:picLocks noChangeAspect="1"/>
          </p:cNvPicPr>
          <p:nvPr/>
        </p:nvPicPr>
        <p:blipFill>
          <a:blip r:embed="rId4"/>
          <a:stretch>
            <a:fillRect/>
          </a:stretch>
        </p:blipFill>
        <p:spPr>
          <a:xfrm>
            <a:off x="8631290" y="1848521"/>
            <a:ext cx="3004457" cy="4370119"/>
          </a:xfrm>
          <a:prstGeom prst="rect">
            <a:avLst/>
          </a:prstGeom>
        </p:spPr>
      </p:pic>
      <p:pic>
        <p:nvPicPr>
          <p:cNvPr id="8" name="Kuva 7">
            <a:extLst>
              <a:ext uri="{FF2B5EF4-FFF2-40B4-BE49-F238E27FC236}">
                <a16:creationId xmlns:a16="http://schemas.microsoft.com/office/drawing/2014/main" id="{100E4DE3-CAD2-6465-EE55-CFBC43D040AB}"/>
              </a:ext>
            </a:extLst>
          </p:cNvPr>
          <p:cNvPicPr>
            <a:picLocks noChangeAspect="1"/>
          </p:cNvPicPr>
          <p:nvPr/>
        </p:nvPicPr>
        <p:blipFill>
          <a:blip r:embed="rId5"/>
          <a:stretch>
            <a:fillRect/>
          </a:stretch>
        </p:blipFill>
        <p:spPr>
          <a:xfrm>
            <a:off x="10133518" y="6559270"/>
            <a:ext cx="2030144" cy="298730"/>
          </a:xfrm>
          <a:prstGeom prst="rect">
            <a:avLst/>
          </a:prstGeom>
        </p:spPr>
      </p:pic>
    </p:spTree>
    <p:extLst>
      <p:ext uri="{BB962C8B-B14F-4D97-AF65-F5344CB8AC3E}">
        <p14:creationId xmlns:p14="http://schemas.microsoft.com/office/powerpoint/2010/main" val="209683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707" y="722514"/>
            <a:ext cx="8286750" cy="1000125"/>
          </a:xfrm>
        </p:spPr>
        <p:txBody>
          <a:bodyPr>
            <a:normAutofit/>
          </a:bodyPr>
          <a:lstStyle/>
          <a:p>
            <a:r>
              <a:rPr lang="fi-FI" sz="3200" dirty="0">
                <a:latin typeface="Bahnschrift" panose="020B0502040204020203" pitchFamily="34" charset="0"/>
              </a:rPr>
              <a:t>NÄKÖKULMA ON SANOMA</a:t>
            </a:r>
          </a:p>
        </p:txBody>
      </p:sp>
      <p:sp>
        <p:nvSpPr>
          <p:cNvPr id="3" name="Subtitle 2"/>
          <p:cNvSpPr>
            <a:spLocks noGrp="1"/>
          </p:cNvSpPr>
          <p:nvPr>
            <p:ph type="subTitle" idx="1"/>
          </p:nvPr>
        </p:nvSpPr>
        <p:spPr>
          <a:xfrm>
            <a:off x="1166709" y="2216377"/>
            <a:ext cx="5792231" cy="1655762"/>
          </a:xfrm>
        </p:spPr>
        <p:txBody>
          <a:bodyPr>
            <a:noAutofit/>
          </a:bodyPr>
          <a:lstStyle/>
          <a:p>
            <a:pPr algn="l">
              <a:lnSpc>
                <a:spcPct val="100000"/>
              </a:lnSpc>
            </a:pPr>
            <a:r>
              <a:rPr lang="fi-FI" sz="1800" dirty="0">
                <a:latin typeface="Bahnschrift" panose="020B0502040204020203" pitchFamily="34" charset="0"/>
              </a:rPr>
              <a:t>1) Keskustelkaa musikaalin väitteestä, jonka mukaan taide muuttaa maailmaa.</a:t>
            </a:r>
          </a:p>
          <a:p>
            <a:pPr algn="l">
              <a:lnSpc>
                <a:spcPct val="100000"/>
              </a:lnSpc>
            </a:pPr>
            <a:endParaRPr lang="fi-FI" sz="1800" dirty="0">
              <a:latin typeface="Bahnschrift" panose="020B0502040204020203" pitchFamily="34" charset="0"/>
            </a:endParaRPr>
          </a:p>
          <a:p>
            <a:pPr algn="l">
              <a:lnSpc>
                <a:spcPct val="100000"/>
              </a:lnSpc>
            </a:pPr>
            <a:r>
              <a:rPr lang="fi-FI" sz="1800" dirty="0">
                <a:latin typeface="Bahnschrift" panose="020B0502040204020203" pitchFamily="34" charset="0"/>
              </a:rPr>
              <a:t>2) Kuinka </a:t>
            </a:r>
            <a:r>
              <a:rPr lang="fi-FI" sz="1800" dirty="0" err="1">
                <a:latin typeface="Bahnschrift" panose="020B0502040204020203" pitchFamily="34" charset="0"/>
              </a:rPr>
              <a:t>Momentum</a:t>
            </a:r>
            <a:r>
              <a:rPr lang="fi-FI" sz="1800" dirty="0">
                <a:latin typeface="Bahnschrift" panose="020B0502040204020203" pitchFamily="34" charset="0"/>
              </a:rPr>
              <a:t> 1900 kertoo uudenlaisen tarinan Suomen historiasta?</a:t>
            </a:r>
          </a:p>
          <a:p>
            <a:pPr algn="l">
              <a:lnSpc>
                <a:spcPct val="100000"/>
              </a:lnSpc>
            </a:pPr>
            <a:endParaRPr lang="fi-FI" sz="1800" dirty="0">
              <a:latin typeface="Bahnschrift" panose="020B0502040204020203" pitchFamily="34" charset="0"/>
            </a:endParaRPr>
          </a:p>
          <a:p>
            <a:pPr algn="l">
              <a:lnSpc>
                <a:spcPct val="100000"/>
              </a:lnSpc>
            </a:pPr>
            <a:r>
              <a:rPr lang="fi-FI" sz="1800" dirty="0">
                <a:latin typeface="Bahnschrift" panose="020B0502040204020203" pitchFamily="34" charset="0"/>
              </a:rPr>
              <a:t>Lisämateriaalina voitte käyttää esimerkiksi TTT:n sivuilta löytyviä haastatteluja, some- ja käsiohjelma-aineistoa.</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6" name="Kuva 5">
            <a:extLst>
              <a:ext uri="{FF2B5EF4-FFF2-40B4-BE49-F238E27FC236}">
                <a16:creationId xmlns:a16="http://schemas.microsoft.com/office/drawing/2014/main" id="{9C522DD8-ED54-57B0-D5E2-2479815A783C}"/>
              </a:ext>
            </a:extLst>
          </p:cNvPr>
          <p:cNvPicPr>
            <a:picLocks noChangeAspect="1"/>
          </p:cNvPicPr>
          <p:nvPr/>
        </p:nvPicPr>
        <p:blipFill>
          <a:blip r:embed="rId3"/>
          <a:stretch>
            <a:fillRect/>
          </a:stretch>
        </p:blipFill>
        <p:spPr>
          <a:xfrm>
            <a:off x="7670212" y="833437"/>
            <a:ext cx="3462439" cy="5191125"/>
          </a:xfrm>
          <a:prstGeom prst="rect">
            <a:avLst/>
          </a:prstGeom>
        </p:spPr>
      </p:pic>
      <p:sp>
        <p:nvSpPr>
          <p:cNvPr id="7" name="Tekstiruutu 6">
            <a:extLst>
              <a:ext uri="{FF2B5EF4-FFF2-40B4-BE49-F238E27FC236}">
                <a16:creationId xmlns:a16="http://schemas.microsoft.com/office/drawing/2014/main" id="{808E91B1-51C5-84A4-522C-9621D410B2D5}"/>
              </a:ext>
            </a:extLst>
          </p:cNvPr>
          <p:cNvSpPr txBox="1"/>
          <p:nvPr/>
        </p:nvSpPr>
        <p:spPr>
          <a:xfrm>
            <a:off x="10172700" y="6004790"/>
            <a:ext cx="6191250" cy="230832"/>
          </a:xfrm>
          <a:prstGeom prst="rect">
            <a:avLst/>
          </a:prstGeom>
          <a:noFill/>
        </p:spPr>
        <p:txBody>
          <a:bodyPr wrap="square">
            <a:spAutoFit/>
          </a:bodyPr>
          <a:lstStyle/>
          <a:p>
            <a:r>
              <a:rPr lang="fi-FI" sz="900" dirty="0"/>
              <a:t>Kuva: Kari Sunnari</a:t>
            </a:r>
          </a:p>
        </p:txBody>
      </p:sp>
      <p:pic>
        <p:nvPicPr>
          <p:cNvPr id="11" name="Kuva 10">
            <a:extLst>
              <a:ext uri="{FF2B5EF4-FFF2-40B4-BE49-F238E27FC236}">
                <a16:creationId xmlns:a16="http://schemas.microsoft.com/office/drawing/2014/main" id="{A326057B-3B12-4D8F-926B-28E6097F81AE}"/>
              </a:ext>
            </a:extLst>
          </p:cNvPr>
          <p:cNvPicPr>
            <a:picLocks noChangeAspect="1"/>
          </p:cNvPicPr>
          <p:nvPr/>
        </p:nvPicPr>
        <p:blipFill>
          <a:blip r:embed="rId4"/>
          <a:stretch>
            <a:fillRect/>
          </a:stretch>
        </p:blipFill>
        <p:spPr>
          <a:xfrm>
            <a:off x="10117579" y="6559270"/>
            <a:ext cx="2030144" cy="298730"/>
          </a:xfrm>
          <a:prstGeom prst="rect">
            <a:avLst/>
          </a:prstGeom>
        </p:spPr>
      </p:pic>
    </p:spTree>
    <p:extLst>
      <p:ext uri="{BB962C8B-B14F-4D97-AF65-F5344CB8AC3E}">
        <p14:creationId xmlns:p14="http://schemas.microsoft.com/office/powerpoint/2010/main" val="2925264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628</Words>
  <Application>Microsoft Office PowerPoint</Application>
  <PresentationFormat>Laajakuva</PresentationFormat>
  <Paragraphs>50</Paragraphs>
  <Slides>10</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10</vt:i4>
      </vt:variant>
    </vt:vector>
  </HeadingPairs>
  <TitlesOfParts>
    <vt:vector size="15" baseType="lpstr">
      <vt:lpstr>Arial</vt:lpstr>
      <vt:lpstr>Bahnschrift</vt:lpstr>
      <vt:lpstr>Calibri</vt:lpstr>
      <vt:lpstr>Calibri Light</vt:lpstr>
      <vt:lpstr>Office Theme</vt:lpstr>
      <vt:lpstr>PowerPoint-esitys</vt:lpstr>
      <vt:lpstr>SOMETEHTÄVÄ</vt:lpstr>
      <vt:lpstr>MOMENTUM 1900 -MUSIKAALIN TARINA</vt:lpstr>
      <vt:lpstr>MITÄ TARKOITTAA MAAILMANNÄYTTELY?</vt:lpstr>
      <vt:lpstr>POHJALAISET TYÖMIEHET</vt:lpstr>
      <vt:lpstr>SUOMALAISET TAITEILIJAT</vt:lpstr>
      <vt:lpstr>SUOMALAISET NAISET PARIISISSA</vt:lpstr>
      <vt:lpstr>NAISTAITEILIJA</vt:lpstr>
      <vt:lpstr>NÄKÖKULMA ON SANOMA</vt:lpstr>
      <vt:lpstr>SOMEOHJEET</vt:lpstr>
    </vt:vector>
  </TitlesOfParts>
  <Company>Tampereen yliopisto - University of Tampere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OPETUSPAKETTI LUKIOLAISILLE</dc:title>
  <dc:creator>Hanna Suutela</dc:creator>
  <cp:lastModifiedBy>Yhteinen</cp:lastModifiedBy>
  <cp:revision>17</cp:revision>
  <dcterms:created xsi:type="dcterms:W3CDTF">2019-08-28T08:47:29Z</dcterms:created>
  <dcterms:modified xsi:type="dcterms:W3CDTF">2022-08-31T11:45:37Z</dcterms:modified>
</cp:coreProperties>
</file>